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lideshare.net/maimoustafa735/html-css-basics-30843378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.org/TR/html5/index.html#elements-1" TargetMode="External"/><Relationship Id="rId3" Type="http://schemas.openxmlformats.org/officeDocument/2006/relationships/hyperlink" Target="http://orig10.deviantart.net/6b51/f/2013/244/7/3/html5_cheat_sheet_by_dabbex30-d6kluh6.jpg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html5.by/blog/flexbox/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://nodejs.org/dist/latest/win-x64/" TargetMode="External"/><Relationship Id="rId4" Type="http://schemas.openxmlformats.org/officeDocument/2006/relationships/hyperlink" Target="http://nodejs.org/dist/latest/win-x86/" TargetMode="External"/><Relationship Id="rId5" Type="http://schemas.openxmlformats.org/officeDocument/2006/relationships/hyperlink" Target="http://nodejs.org/dist/latest/win-x86/" TargetMode="External"/><Relationship Id="rId6" Type="http://schemas.openxmlformats.org/officeDocument/2006/relationships/hyperlink" Target="https://github.com/npm/npm/releases" TargetMode="External"/><Relationship Id="rId7" Type="http://schemas.openxmlformats.org/officeDocument/2006/relationships/hyperlink" Target="https://github.com/npm/npm/releases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://nodejs.org/dist/latest/win-x64/" TargetMode="External"/><Relationship Id="rId4" Type="http://schemas.openxmlformats.org/officeDocument/2006/relationships/hyperlink" Target="https://github.com/npm/npm/releases" TargetMode="External"/><Relationship Id="rId5" Type="http://schemas.openxmlformats.org/officeDocument/2006/relationships/hyperlink" Target="https://github.com/npm/npm/releases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odejs.org/dist/latest/win-x64/" TargetMode="External"/><Relationship Id="rId3" Type="http://schemas.openxmlformats.org/officeDocument/2006/relationships/hyperlink" Target="http://nodejs.org/dist/latest/win-x64/" TargetMode="External"/><Relationship Id="rId4" Type="http://schemas.openxmlformats.org/officeDocument/2006/relationships/hyperlink" Target="https://github.com/npm/npm/releases" TargetMode="External"/><Relationship Id="rId5" Type="http://schemas.openxmlformats.org/officeDocument/2006/relationships/hyperlink" Target="https://github.com/npm/npm/release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Сашин сайт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http://www.slideshare.net/maimoustafa735/html-css-basics-30843378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rPr lang="ru"/>
              <a:t>Три вещи, которые должен сделать веб-разработчик при жизни:</a:t>
            </a:r>
            <a:br>
              <a:rPr lang="ru"/>
            </a:br>
            <a:br>
              <a:rPr lang="ru"/>
            </a:br>
            <a:r>
              <a:rPr lang="ru"/>
              <a:t>1. Построить велосипед</a:t>
            </a:r>
            <a:br>
              <a:rPr lang="ru"/>
            </a:br>
            <a:r>
              <a:rPr lang="ru"/>
              <a:t>2. Посадить зрение</a:t>
            </a:r>
            <a:br>
              <a:rPr lang="ru"/>
            </a:br>
            <a:r>
              <a:rPr lang="ru"/>
              <a:t>3. Вырастить DOM-дерево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Минимально рабочий 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пецификация https://www.w3.org/TR/html5/index.html#elements-1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Это грубое деление тут более коректное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https://www.w3.org/TR/html5/index.html#elements-1</a:t>
            </a:r>
          </a:p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тут более интересное деление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http://orig10.deviantart.net/6b51/f/2013/244/7/3/html5_cheat_sheet_by_dabbex30-d6kluh6.jpg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http://autoprefixer.github.io/ru/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http://autoprefixer.github.io/ru/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accent5"/>
                </a:solidFill>
                <a:hlinkClick r:id="rId2"/>
              </a:rPr>
              <a:t>http://html5.by/blog/flexbox/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https://habrahabr.ru/post/106274/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https://habrahabr.ru/post/106274/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http://babeljs.io/repl/#?babili=false&amp;evaluate=true&amp;lineWrap=false&amp;presets=es2015-loose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http://babeljs.io/repl/#?babili=false&amp;evaluate=true&amp;lineWrap=false&amp;presets=es2015-loose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http://www.slideshare.net/HatemMahmoud/html5-7716606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node.js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Необходимо скачать node.exe с сайта: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http://nodejs.org/dist/latest/win-x64/</a:t>
            </a:r>
            <a:r>
              <a:rPr lang="ru">
                <a:solidFill>
                  <a:schemeClr val="dk1"/>
                </a:solidFill>
              </a:rPr>
              <a:t> (для 64-битной сборки)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http://nodejs.org/dist/latest/win-x86/</a:t>
            </a:r>
            <a:r>
              <a:rPr lang="ru">
                <a:solidFill>
                  <a:schemeClr val="dk1"/>
                </a:solidFill>
              </a:rPr>
              <a:t> (для 32-битной сборки)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C:\Users\OUT-Surname-NP\node\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Зайти на сайт</a:t>
            </a:r>
            <a:r>
              <a:rPr lang="ru">
                <a:solidFill>
                  <a:schemeClr val="dk1"/>
                </a:solidFill>
                <a:hlinkClick r:id="rId6"/>
              </a:rPr>
              <a:t> </a:t>
            </a:r>
            <a:r>
              <a:rPr lang="ru" u="sng">
                <a:solidFill>
                  <a:schemeClr val="hlink"/>
                </a:solidFill>
                <a:hlinkClick r:id="rId7"/>
              </a:rPr>
              <a:t>https://github.com/npm/npm/releases</a:t>
            </a:r>
            <a:r>
              <a:rPr lang="ru">
                <a:solidFill>
                  <a:schemeClr val="dk1"/>
                </a:solidFill>
              </a:rPr>
              <a:t>, скачать актуальную версию в виде zip-архива 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C:\Users\OUT-Surname-NP\npm-3.10.7</a:t>
            </a:r>
          </a:p>
          <a:p>
            <a:pPr lv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chemeClr val="dk1"/>
                </a:solidFill>
              </a:rPr>
              <a:t>Переменная PATH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Пуск –&gt; Выполнить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rundll32 sysdm.cpl,EditEnvironmentVariables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Переменные среды пользователя для … (username)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Изменить PATH (или создать, если ее нет)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В качестве значения через точку с запятой указать папки с node, 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C:\Users\OUT-Surname-NP\node;C:\Users\OUT-Surname-NP\npm-3.10.7\bin;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node.js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Необходимо скачать node.exe с сайта: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http://nodejs.org/dist/latest/win-x64/</a:t>
            </a:r>
            <a:r>
              <a:rPr lang="ru">
                <a:solidFill>
                  <a:schemeClr val="dk1"/>
                </a:solidFill>
              </a:rPr>
              <a:t> (для 64-битной сборки)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C:\Users\OUT-Surname-NP\node\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Зайти на сайт</a:t>
            </a:r>
            <a:r>
              <a:rPr lang="ru">
                <a:solidFill>
                  <a:schemeClr val="dk1"/>
                </a:solidFill>
                <a:hlinkClick r:id="rId4"/>
              </a:rPr>
              <a:t>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https://github.com/npm/npm/releases</a:t>
            </a:r>
            <a:r>
              <a:rPr lang="ru">
                <a:solidFill>
                  <a:schemeClr val="dk1"/>
                </a:solidFill>
              </a:rPr>
              <a:t>, скачать актуальную версию в виде zip-архива 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C:\Users\OUT-Surname-NP\npm-3.10.7</a:t>
            </a:r>
          </a:p>
          <a:p>
            <a:pPr lv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chemeClr val="dk1"/>
                </a:solidFill>
              </a:rPr>
              <a:t>Переменная PATH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Пуск –&gt; Выполнить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rundll32 sysdm.cpl,EditEnvironmentVariables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Переменные среды пользователя для … (username)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Изменить PATH (или создать, если ее нет)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В качестве значения через точку с запятой указать папки с node, 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C:\Users\OUT-Surname-NP\node;C:\Users\OUT-Surname-NP\npm-3.10.7\bin;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node.js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Необходимо скачать node.exe с сайта: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http://nodejs.org/dist/latest/win-x64/</a:t>
            </a:r>
            <a:r>
              <a:rPr lang="ru">
                <a:solidFill>
                  <a:schemeClr val="dk1"/>
                </a:solidFill>
              </a:rPr>
              <a:t> (для 64-битной сборки)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C:\Users\OUT-Surname-NP\node\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ru" sz="1300">
                <a:solidFill>
                  <a:schemeClr val="dk1"/>
                </a:solidFill>
              </a:rPr>
              <a:t>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Зайти на сайт</a:t>
            </a:r>
            <a:r>
              <a:rPr lang="ru">
                <a:solidFill>
                  <a:schemeClr val="dk1"/>
                </a:solidFill>
                <a:hlinkClick r:id="rId4"/>
              </a:rPr>
              <a:t>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https://github.com/npm/npm/releases</a:t>
            </a:r>
            <a:r>
              <a:rPr lang="ru">
                <a:solidFill>
                  <a:schemeClr val="dk1"/>
                </a:solidFill>
              </a:rPr>
              <a:t>, скачать актуальную версию в виде zip-архива и распаковать в локальную папку, 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C:\Users\OUT-Surname-NP\npm-3.10.7</a:t>
            </a:r>
          </a:p>
          <a:p>
            <a:pPr lv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ru" sz="1700">
                <a:solidFill>
                  <a:schemeClr val="dk1"/>
                </a:solidFill>
              </a:rPr>
              <a:t>Переменная PATH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Пуск –&gt; Выполнить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rundll32 sysdm.cpl,EditEnvironmentVariables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Переменные среды пользователя для … (username)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Изменить PATH (или создать, если ее нет)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В качестве значения через точку с запятой указать папки с node, npm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C:\Users\OUT-Surname-NP\node;C:\Users\OUT-Surname-NP\npm-3.10.7\bin;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Relationship Id="rId4" Type="http://schemas.openxmlformats.org/officeDocument/2006/relationships/image" Target="../media/image0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Relationship Id="rId4" Type="http://schemas.openxmlformats.org/officeDocument/2006/relationships/image" Target="../media/image1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jsfiddle.net/8wchdnfa/1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jsfiddle.net/8wchdnfa/2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jsfiddle.net/8wchdnfa/3/" TargetMode="External"/><Relationship Id="rId4" Type="http://schemas.openxmlformats.org/officeDocument/2006/relationships/hyperlink" Target="https://jsfiddle.net/8wchdnfa/5/" TargetMode="External"/><Relationship Id="rId9" Type="http://schemas.openxmlformats.org/officeDocument/2006/relationships/hyperlink" Target="https://jsfiddle.net/8wchdnfa/10/" TargetMode="External"/><Relationship Id="rId5" Type="http://schemas.openxmlformats.org/officeDocument/2006/relationships/hyperlink" Target="https://jsfiddle.net/8wchdnfa/6/" TargetMode="External"/><Relationship Id="rId6" Type="http://schemas.openxmlformats.org/officeDocument/2006/relationships/hyperlink" Target="https://jsfiddle.net/8wchdnfa/7/" TargetMode="External"/><Relationship Id="rId7" Type="http://schemas.openxmlformats.org/officeDocument/2006/relationships/hyperlink" Target="https://jsfiddle.net/8wchdnfa/8/" TargetMode="External"/><Relationship Id="rId8" Type="http://schemas.openxmlformats.org/officeDocument/2006/relationships/hyperlink" Target="https://jsfiddle.net/8wchdnfa/9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jsfiddle.net/8wchdnfa/11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nodejs.org/dist/latest/win-x64/" TargetMode="External"/><Relationship Id="rId4" Type="http://schemas.openxmlformats.org/officeDocument/2006/relationships/hyperlink" Target="http://nodejs.org/dist/latest/win-x64/" TargetMode="External"/><Relationship Id="rId5" Type="http://schemas.openxmlformats.org/officeDocument/2006/relationships/hyperlink" Target="https://github.com/npm/npm/releases" TargetMode="External"/><Relationship Id="rId6" Type="http://schemas.openxmlformats.org/officeDocument/2006/relationships/hyperlink" Target="https://github.com/npm/npm/releases" TargetMode="External"/><Relationship Id="rId7" Type="http://schemas.openxmlformats.org/officeDocument/2006/relationships/hyperlink" Target="https://www.google.ru/chrome/browser/desktop/index.html?standalone=1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1301650"/>
            <a:ext cx="2790600" cy="363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Серьезное лицо - еще не признак ума, господа. Все глупости на Земле делаются именно с этим выражением. Вы улыбайтесь, господа, улыбайтесь!</a:t>
            </a:r>
          </a:p>
        </p:txBody>
      </p:sp>
      <p:pic>
        <p:nvPicPr>
          <p:cNvPr descr="preview_1362664845.jp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649" y="1225049"/>
            <a:ext cx="5542648" cy="37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Что значит «V» в MVC?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Ретроспектива Web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Стек технологий в Web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HTML – лего для браузера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CSS – макияж для HTML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CSS flexbox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JavaScript (ECMAScript)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Отладка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Среда</a:t>
            </a:r>
            <a:br>
              <a:rPr lang="ru"/>
            </a:b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783C"/>
              </a:buClr>
              <a:buAutoNum type="arabicPeriod"/>
            </a:pPr>
            <a:r>
              <a:rPr lang="ru">
                <a:solidFill>
                  <a:srgbClr val="00783C"/>
                </a:solidFill>
              </a:rPr>
              <a:t>Что значит «V» в MVC?</a:t>
            </a:r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«V» значит Вендетта?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25" y="1093250"/>
            <a:ext cx="6853324" cy="38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 нашем случае «V» это веб-интерфейс</a:t>
            </a:r>
          </a:p>
        </p:txBody>
      </p:sp>
      <p:pic>
        <p:nvPicPr>
          <p:cNvPr descr="3430_e0fe_500.jpe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9" y="1107075"/>
            <a:ext cx="3416066" cy="386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1aeec381d327347ab20154e19d4c3a35224d45536194a349f8c2228c5efd546_1.jpg" id="134" name="Shape 134"/>
          <p:cNvPicPr preferRelativeResize="0"/>
          <p:nvPr/>
        </p:nvPicPr>
        <p:blipFill rotWithShape="1">
          <a:blip r:embed="rId4">
            <a:alphaModFix/>
          </a:blip>
          <a:srcRect b="26394" l="0" r="0" t="0"/>
          <a:stretch/>
        </p:blipFill>
        <p:spPr>
          <a:xfrm>
            <a:off x="3893675" y="1144187"/>
            <a:ext cx="4538400" cy="378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Нам пригодятся следующие технологии</a:t>
            </a:r>
            <a:br>
              <a:rPr lang="ru"/>
            </a:b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Безымянный.jp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987"/>
            <a:ext cx="9143998" cy="433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2. Ретроспектива Web</a:t>
            </a:r>
          </a:p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Web в 1999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337667876_diz_01.jpg" id="154" name="Shape 154"/>
          <p:cNvPicPr preferRelativeResize="0"/>
          <p:nvPr/>
        </p:nvPicPr>
        <p:blipFill rotWithShape="1">
          <a:blip r:embed="rId3">
            <a:alphaModFix/>
          </a:blip>
          <a:srcRect b="0" l="0" r="36313" t="22642"/>
          <a:stretch/>
        </p:blipFill>
        <p:spPr>
          <a:xfrm>
            <a:off x="2252230" y="1017725"/>
            <a:ext cx="4412544" cy="4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Из чего состоит Web данный момент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HTML — стандартизированный язык разметки документов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CSS — формальный язык описания внешнего вида документа, написанного с использованием языка разметки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JavaScript — язык программирования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web-trifecta_html5_css3_js-strict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75" y="2645274"/>
            <a:ext cx="3962800" cy="23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Ретроспектива Web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Текст (www) 1990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Красивый текст с картинками (html) 1993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Красивый текст с картинками и анимацией (html+js) 1995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Много красивого текста с картинками и анимацией (html+css+js) 1996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html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Пример страницы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Страница на HTML5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1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2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05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HTML+CSS+JS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3000">
                <a:solidFill>
                  <a:srgbClr val="008000"/>
                </a:solidFill>
              </a:rPr>
              <a:t>https://goo.gl/k5hiC4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html+css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Пример страницы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"text/css"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Страница на HTML5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1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2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05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70050" y="436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html+css+js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Пример страницы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"text/css"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lang="ru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'navy'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script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"text/javascript"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1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"Превед медвед"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Страница на HTML5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1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Описание 2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050">
              <a:solidFill>
                <a:srgbClr val="006699"/>
              </a:solidFill>
              <a:highlight>
                <a:srgbClr val="F8F7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3. HTML </a:t>
            </a:r>
          </a:p>
        </p:txBody>
      </p:sp>
      <p:sp>
        <p:nvSpPr>
          <p:cNvPr id="191" name="Shape 1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lego для браузера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HTML похож на XML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&lt;!DOCTYPE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head/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1" lang="ru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ru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”awesome”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Страница на 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HTML5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ru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Т</a:t>
            </a:r>
            <a:r>
              <a:rPr lang="ru"/>
              <a:t>эги со вложенными данными состоят из двух частей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Тэги без вложенных данных состоят из одной части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Могут иметь атрибуты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Имеют ограничения по вложенности (&lt;table&gt; только &lt;thead&gt; и &lt;tbody&gt;)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Как видит Браузер</a:t>
            </a:r>
            <a:br>
              <a:rPr lang="ru"/>
            </a:b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7750"/>
            <a:ext cx="3080400" cy="34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section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article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article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section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aside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aside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footer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footer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9272" l="0" r="0" t="0"/>
          <a:stretch/>
        </p:blipFill>
        <p:spPr>
          <a:xfrm>
            <a:off x="3392150" y="1017724"/>
            <a:ext cx="5491450" cy="37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9600" l="0" r="0" t="0"/>
          <a:stretch/>
        </p:blipFill>
        <p:spPr>
          <a:xfrm>
            <a:off x="3436300" y="1015125"/>
            <a:ext cx="5402899" cy="36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Как пишет программист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7750"/>
            <a:ext cx="3080400" cy="34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"header"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"main-menu"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"main"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"post" 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"side"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ru" sz="14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b="1" lang="ru" sz="14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"footer"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ru" sz="14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ru" sz="14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9272" l="0" r="0" t="0"/>
          <a:stretch/>
        </p:blipFill>
        <p:spPr>
          <a:xfrm>
            <a:off x="3392150" y="1017724"/>
            <a:ext cx="5491450" cy="37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DOM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7750"/>
            <a:ext cx="3080400" cy="34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&lt;div id="header"&gt;...&lt;/div&gt;</a:t>
            </a:r>
            <a:br>
              <a:rPr lang="ru"/>
            </a:br>
            <a:r>
              <a:rPr lang="ru"/>
              <a:t>&lt;div id="main-menu" /&gt;</a:t>
            </a:r>
            <a:br>
              <a:rPr lang="ru"/>
            </a:br>
            <a:r>
              <a:rPr lang="ru"/>
              <a:t>&lt;div id="main"&gt;</a:t>
            </a:r>
            <a:br>
              <a:rPr lang="ru"/>
            </a:br>
            <a:r>
              <a:rPr lang="ru"/>
              <a:t>    &lt;div class="post" /&gt;</a:t>
            </a:r>
            <a:br>
              <a:rPr lang="ru"/>
            </a:br>
            <a:r>
              <a:rPr lang="ru"/>
              <a:t>    ...</a:t>
            </a:r>
            <a:br>
              <a:rPr lang="ru"/>
            </a:br>
            <a:r>
              <a:rPr lang="ru"/>
              <a:t>    &lt;div class="post" /&gt;</a:t>
            </a:r>
            <a:br>
              <a:rPr lang="ru"/>
            </a:br>
            <a:r>
              <a:rPr lang="ru"/>
              <a:t>&lt;/div&gt;</a:t>
            </a:r>
            <a:br>
              <a:rPr lang="ru"/>
            </a:br>
            <a:r>
              <a:rPr lang="ru"/>
              <a:t>&lt;div class="side"&gt;...&lt;/div&gt;</a:t>
            </a:r>
            <a:br>
              <a:rPr lang="ru"/>
            </a:br>
            <a:r>
              <a:rPr lang="ru"/>
              <a:t>&lt;div id="footer"&gt;...&lt;/div&gt;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9272" l="0" r="0" t="0"/>
          <a:stretch/>
        </p:blipFill>
        <p:spPr>
          <a:xfrm>
            <a:off x="3392150" y="1017724"/>
            <a:ext cx="5491450" cy="373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Shape 220"/>
          <p:cNvCxnSpPr/>
          <p:nvPr/>
        </p:nvCxnSpPr>
        <p:spPr>
          <a:xfrm flipH="1" rot="10800000">
            <a:off x="3463800" y="151900"/>
            <a:ext cx="2932500" cy="1157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1" name="Shape 221"/>
          <p:cNvCxnSpPr/>
          <p:nvPr/>
        </p:nvCxnSpPr>
        <p:spPr>
          <a:xfrm rot="10800000">
            <a:off x="5739825" y="156650"/>
            <a:ext cx="2913000" cy="108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Где lego? </a:t>
            </a:r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2" y="0"/>
            <a:ext cx="81213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2" y="0"/>
            <a:ext cx="81213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Why Java?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Обзорно тэги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Всего тегов &gt; 300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Но пользуются в основном </a:t>
            </a:r>
            <a:r>
              <a:rPr lang="ru"/>
              <a:t>одним </a:t>
            </a:r>
            <a:r>
              <a:rPr lang="ru"/>
              <a:t>- &lt;div&gt;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Потому что в разных браузерах теги отображаются по разному.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Стандарты для слабаков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lerts_180350.jpg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0" y="1141400"/>
            <a:ext cx="6077356" cy="37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Стандарты для слабаков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lerts_180350.jpg"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0" y="1141400"/>
            <a:ext cx="6077356" cy="379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oota_10.jpg"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024" y="3199724"/>
            <a:ext cx="2246900" cy="16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На самом деле тэги делятся на группы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Обеспечивающие функциональность: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ru"/>
              <a:t>Основные: &lt;html&gt;, &lt;body&gt;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ru"/>
              <a:t>Специфичные: &lt;iframe&gt;, &lt;video&gt;, &lt;input&gt;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Обеспечивающие отображение: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	&lt;div&gt;, &lt;table&gt;, &lt;h1&gt;, &lt;p&gt;, &lt;span&gt;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	= &lt;div&gt; + стили (имя служит только для простоты понимания)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Demo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https://jsfiddle.net/8wchdnfa/1/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теги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4. CSS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макияж для 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99" y="1332174"/>
            <a:ext cx="4208324" cy="35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CSS немного похож на JSON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ru" sz="20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redText 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ru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ru" sz="20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“red”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ru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ru" sz="20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“center”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5" y="2847549"/>
            <a:ext cx="5770550" cy="23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149" y="1232650"/>
            <a:ext cx="2988699" cy="298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Селекторы и их комбинации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304875"/>
            <a:ext cx="251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Основные</a:t>
            </a:r>
          </a:p>
          <a:p>
            <a:pPr lvl="0">
              <a:spcBef>
                <a:spcPts val="0"/>
              </a:spcBef>
              <a:buNone/>
            </a:pPr>
            <a:r>
              <a:rPr lang="ru" sz="2400"/>
              <a:t>tag</a:t>
            </a:r>
            <a:br>
              <a:rPr lang="ru" sz="2400"/>
            </a:br>
            <a:r>
              <a:rPr b="1" lang="ru" sz="2400"/>
              <a:t>#</a:t>
            </a:r>
            <a:r>
              <a:rPr lang="ru" sz="2400"/>
              <a:t>id</a:t>
            </a:r>
            <a:br>
              <a:rPr lang="ru" sz="2400"/>
            </a:br>
            <a:r>
              <a:rPr b="1" lang="ru" sz="2400"/>
              <a:t>.</a:t>
            </a:r>
            <a:r>
              <a:rPr lang="ru" sz="2400"/>
              <a:t>class</a:t>
            </a:r>
            <a:br>
              <a:rPr lang="ru" sz="2400"/>
            </a:br>
            <a:r>
              <a:rPr b="1" lang="ru" sz="2400"/>
              <a:t>.</a:t>
            </a:r>
            <a:r>
              <a:rPr lang="ru" sz="2400"/>
              <a:t>class1</a:t>
            </a:r>
            <a:r>
              <a:rPr b="1" lang="ru" sz="2400"/>
              <a:t>.</a:t>
            </a:r>
            <a:r>
              <a:rPr lang="ru" sz="2400"/>
              <a:t>class2</a:t>
            </a:r>
            <a:br>
              <a:rPr lang="ru" sz="2400"/>
            </a:br>
            <a:r>
              <a:rPr lang="ru" sz="2400"/>
              <a:t>*</a:t>
            </a:r>
            <a:br>
              <a:rPr lang="ru" sz="2400"/>
            </a:br>
            <a:r>
              <a:rPr b="1" lang="ru" sz="2400"/>
              <a:t>:</a:t>
            </a:r>
            <a:r>
              <a:rPr lang="ru" sz="2400"/>
              <a:t>pseudoclass</a:t>
            </a:r>
            <a:br>
              <a:rPr lang="ru" sz="2400"/>
            </a:br>
            <a:r>
              <a:rPr b="1" lang="ru" sz="2400"/>
              <a:t>::</a:t>
            </a:r>
            <a:r>
              <a:rPr lang="ru" sz="2400"/>
              <a:t>pseudoelement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224375" y="1304875"/>
            <a:ext cx="2103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Комбинации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/>
              <a:t>A   B</a:t>
            </a:r>
            <a:br>
              <a:rPr lang="ru" sz="2400"/>
            </a:br>
            <a:r>
              <a:rPr lang="ru" sz="2400"/>
              <a:t>A </a:t>
            </a:r>
            <a:r>
              <a:rPr b="1" lang="ru" sz="2400"/>
              <a:t>&gt;</a:t>
            </a:r>
            <a:r>
              <a:rPr lang="ru" sz="2400"/>
              <a:t> B</a:t>
            </a:r>
            <a:br>
              <a:rPr lang="ru" sz="2400"/>
            </a:br>
            <a:r>
              <a:rPr lang="ru" sz="2400"/>
              <a:t>A </a:t>
            </a:r>
            <a:r>
              <a:rPr b="1" lang="ru" sz="2400"/>
              <a:t>+ </a:t>
            </a:r>
            <a:r>
              <a:rPr lang="ru" sz="2400"/>
              <a:t>B</a:t>
            </a:r>
            <a:br>
              <a:rPr lang="ru" sz="2400"/>
            </a:br>
            <a:r>
              <a:rPr lang="ru" sz="2400"/>
              <a:t>A </a:t>
            </a:r>
            <a:r>
              <a:rPr b="1" lang="ru" sz="2400"/>
              <a:t>~ </a:t>
            </a:r>
            <a:r>
              <a:rPr lang="ru" sz="2400"/>
              <a:t>B</a:t>
            </a:r>
            <a:br>
              <a:rPr lang="ru"/>
            </a:b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165350" y="1304875"/>
            <a:ext cx="2412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Атрибуты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/>
              <a:t>[attr]</a:t>
            </a:r>
            <a:br>
              <a:rPr lang="ru" sz="2400"/>
            </a:br>
            <a:r>
              <a:rPr lang="ru" sz="2400"/>
              <a:t>[attr='value']</a:t>
            </a:r>
            <a:br>
              <a:rPr lang="ru" sz="2400"/>
            </a:br>
            <a:r>
              <a:rPr lang="ru" sz="2400"/>
              <a:t>[attr^='value']</a:t>
            </a:r>
            <a:br>
              <a:rPr lang="ru" sz="2400"/>
            </a:br>
            <a:r>
              <a:rPr lang="ru" sz="2400"/>
              <a:t>[attr$='value']</a:t>
            </a:r>
            <a:br>
              <a:rPr lang="ru" sz="2400"/>
            </a:br>
            <a:r>
              <a:rPr lang="ru" sz="2400"/>
              <a:t>[attr*='value']</a:t>
            </a:r>
            <a:br>
              <a:rPr lang="ru" sz="2400"/>
            </a:br>
            <a:r>
              <a:rPr lang="ru" sz="2400"/>
              <a:t>[attr~='value']</a:t>
            </a:r>
            <a:br>
              <a:rPr lang="ru" sz="2400"/>
            </a:br>
            <a:r>
              <a:rPr lang="ru" sz="2400"/>
              <a:t>[attr|='value']</a:t>
            </a:r>
            <a:br>
              <a:rPr lang="ru"/>
            </a:b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Часто используемые комбинации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304875"/>
            <a:ext cx="251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Основные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/>
              <a:t>tag</a:t>
            </a:r>
            <a:br>
              <a:rPr lang="ru" sz="2400">
                <a:solidFill>
                  <a:srgbClr val="B7B7B7"/>
                </a:solidFill>
              </a:rPr>
            </a:br>
            <a:r>
              <a:rPr b="1" lang="ru" sz="2400">
                <a:solidFill>
                  <a:srgbClr val="B7B7B7"/>
                </a:solidFill>
              </a:rPr>
              <a:t>#</a:t>
            </a:r>
            <a:r>
              <a:rPr lang="ru" sz="2400">
                <a:solidFill>
                  <a:srgbClr val="B7B7B7"/>
                </a:solidFill>
              </a:rPr>
              <a:t>id</a:t>
            </a:r>
            <a:br>
              <a:rPr lang="ru" sz="2400"/>
            </a:br>
            <a:r>
              <a:rPr b="1" lang="ru" sz="2400"/>
              <a:t>.</a:t>
            </a:r>
            <a:r>
              <a:rPr lang="ru" sz="2400"/>
              <a:t>class</a:t>
            </a:r>
            <a:br>
              <a:rPr lang="ru" sz="2400"/>
            </a:br>
            <a:r>
              <a:rPr b="1" lang="ru" sz="2400"/>
              <a:t>.</a:t>
            </a:r>
            <a:r>
              <a:rPr lang="ru" sz="2400"/>
              <a:t>class1</a:t>
            </a:r>
            <a:r>
              <a:rPr b="1" lang="ru" sz="2400"/>
              <a:t>.</a:t>
            </a:r>
            <a:r>
              <a:rPr lang="ru" sz="2400"/>
              <a:t>class2</a:t>
            </a:r>
            <a:br>
              <a:rPr lang="ru" sz="2400"/>
            </a:br>
            <a:r>
              <a:rPr lang="ru" sz="2400">
                <a:solidFill>
                  <a:srgbClr val="999999"/>
                </a:solidFill>
              </a:rPr>
              <a:t>*</a:t>
            </a:r>
            <a:br>
              <a:rPr lang="ru" sz="2400"/>
            </a:br>
            <a:r>
              <a:rPr b="1" lang="ru" sz="2400">
                <a:solidFill>
                  <a:srgbClr val="999999"/>
                </a:solidFill>
              </a:rPr>
              <a:t>:</a:t>
            </a:r>
            <a:r>
              <a:rPr lang="ru" sz="2400">
                <a:solidFill>
                  <a:srgbClr val="999999"/>
                </a:solidFill>
              </a:rPr>
              <a:t>pseudoclass</a:t>
            </a:r>
            <a:br>
              <a:rPr lang="ru" sz="2400">
                <a:solidFill>
                  <a:srgbClr val="999999"/>
                </a:solidFill>
              </a:rPr>
            </a:br>
            <a:r>
              <a:rPr b="1" lang="ru" sz="2400">
                <a:solidFill>
                  <a:srgbClr val="999999"/>
                </a:solidFill>
              </a:rPr>
              <a:t>::</a:t>
            </a:r>
            <a:r>
              <a:rPr lang="ru" sz="2400">
                <a:solidFill>
                  <a:srgbClr val="999999"/>
                </a:solidFill>
              </a:rPr>
              <a:t>pseudoelement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224375" y="1304875"/>
            <a:ext cx="2103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Комбинации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/>
              <a:t>A   B</a:t>
            </a:r>
            <a:br>
              <a:rPr lang="ru" sz="2400"/>
            </a:br>
            <a:r>
              <a:rPr lang="ru" sz="2400"/>
              <a:t>A </a:t>
            </a:r>
            <a:r>
              <a:rPr b="1" lang="ru" sz="2400"/>
              <a:t>&gt;</a:t>
            </a:r>
            <a:r>
              <a:rPr lang="ru" sz="2400"/>
              <a:t> B</a:t>
            </a:r>
            <a:br>
              <a:rPr lang="ru" sz="2400"/>
            </a:br>
            <a:r>
              <a:rPr lang="ru" sz="2400">
                <a:solidFill>
                  <a:srgbClr val="B7B7B7"/>
                </a:solidFill>
              </a:rPr>
              <a:t>A </a:t>
            </a:r>
            <a:r>
              <a:rPr b="1" lang="ru" sz="2400">
                <a:solidFill>
                  <a:srgbClr val="B7B7B7"/>
                </a:solidFill>
              </a:rPr>
              <a:t>+ </a:t>
            </a:r>
            <a:r>
              <a:rPr lang="ru" sz="2400">
                <a:solidFill>
                  <a:srgbClr val="B7B7B7"/>
                </a:solidFill>
              </a:rPr>
              <a:t>B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A </a:t>
            </a:r>
            <a:r>
              <a:rPr b="1" lang="ru" sz="2400">
                <a:solidFill>
                  <a:srgbClr val="B7B7B7"/>
                </a:solidFill>
              </a:rPr>
              <a:t>~ </a:t>
            </a:r>
            <a:r>
              <a:rPr lang="ru" sz="2400">
                <a:solidFill>
                  <a:srgbClr val="B7B7B7"/>
                </a:solidFill>
              </a:rPr>
              <a:t>B</a:t>
            </a:r>
            <a:br>
              <a:rPr lang="ru"/>
            </a:b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165350" y="1304875"/>
            <a:ext cx="2412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Атрибуты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>
                <a:solidFill>
                  <a:srgbClr val="B7B7B7"/>
                </a:solidFill>
              </a:rPr>
              <a:t>[attr]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[attr^='value']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[attr$='value']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[attr*='value']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[attr~='value']</a:t>
            </a:r>
            <a:br>
              <a:rPr lang="ru" sz="2400">
                <a:solidFill>
                  <a:srgbClr val="B7B7B7"/>
                </a:solidFill>
              </a:rPr>
            </a:br>
            <a:r>
              <a:rPr lang="ru" sz="2400">
                <a:solidFill>
                  <a:srgbClr val="B7B7B7"/>
                </a:solidFill>
              </a:rPr>
              <a:t>[attr|='value']</a:t>
            </a:r>
            <a:br>
              <a:rPr lang="ru"/>
            </a:b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-1764073" y="0"/>
            <a:ext cx="12469174" cy="5143500"/>
            <a:chOff x="-1764073" y="0"/>
            <a:chExt cx="12469174" cy="5143500"/>
          </a:xfrm>
        </p:grpSpPr>
        <p:pic>
          <p:nvPicPr>
            <p:cNvPr id="76" name="Shape 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764073" y="0"/>
              <a:ext cx="1246917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Shape 77"/>
            <p:cNvSpPr txBox="1"/>
            <p:nvPr/>
          </p:nvSpPr>
          <p:spPr>
            <a:xfrm>
              <a:off x="1556700" y="21925"/>
              <a:ext cx="556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3000">
                  <a:solidFill>
                    <a:srgbClr val="FFFFFF"/>
                  </a:solidFill>
                </a:rPr>
                <a:t>А ЧТО ЕСЛИ Я СКАЖУ ТЕБЕ</a:t>
              </a:r>
            </a:p>
          </p:txBody>
        </p:sp>
        <p:sp>
          <p:nvSpPr>
            <p:cNvPr id="78" name="Shape 78"/>
            <p:cNvSpPr txBox="1"/>
            <p:nvPr/>
          </p:nvSpPr>
          <p:spPr>
            <a:xfrm>
              <a:off x="725700" y="4517725"/>
              <a:ext cx="7859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3000">
                  <a:solidFill>
                    <a:srgbClr val="FFFFFF"/>
                  </a:solidFill>
                </a:rPr>
                <a:t>ЧТО МОЖНО НЕ КОМПИЛИРОВАТЬ КОД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CSS свойства ( &gt; 150 различных )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203750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669900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.example 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spcAft>
                <a:spcPts val="900"/>
              </a:spcAft>
              <a:buNone/>
            </a:pP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flex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669900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.example 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-webkit-box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-webkit-flex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-moz-box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-ms-flexbox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flex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-webkit-transition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-o-transition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-moz-transition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transition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all .5s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-webkit-user-select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-moz-user-select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-ms-user-select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ru">
                <a:solidFill>
                  <a:srgbClr val="990055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user-select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none</a:t>
            </a: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ru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ru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19" name="Shape 319"/>
          <p:cNvSpPr/>
          <p:nvPr/>
        </p:nvSpPr>
        <p:spPr>
          <a:xfrm>
            <a:off x="361775" y="2448850"/>
            <a:ext cx="6754800" cy="27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64150" y="3439450"/>
            <a:ext cx="7057200" cy="27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64150" y="4430050"/>
            <a:ext cx="7590600" cy="27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280987"/>
            <a:ext cx="857250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Demo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https://jsfiddle.net/8wchdnfa/2/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классы и селекторы</a:t>
            </a:r>
          </a:p>
          <a:p>
            <a:pPr lvl="0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br>
              <a:rPr lang="ru" sz="1400">
                <a:latin typeface="Calibri"/>
                <a:ea typeface="Calibri"/>
                <a:cs typeface="Calibri"/>
                <a:sym typeface="Calibri"/>
              </a:rPr>
            </a:b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5. flexbox</a:t>
            </a:r>
          </a:p>
        </p:txBody>
      </p:sp>
      <p:sp>
        <p:nvSpPr>
          <p:cNvPr id="339" name="Shape 3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Какая боль, какая боль IE 8.0</a:t>
            </a:r>
            <a:br>
              <a:rPr lang="ru">
                <a:solidFill>
                  <a:srgbClr val="00783C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Что он умеет?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Однострочная обертка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flex-direction - определение осей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justify-content - выравнивание по главной оси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align-items - выравнивание по поперечной оси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Многострочная обертка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flex-flow - многострочный режим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align-content - выравнивание рядов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flex-basis - размер элемента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Параметры элемента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flex –  размер элемента</a:t>
            </a:r>
          </a:p>
          <a:p>
            <a:pPr indent="-228600" lvl="0" marL="457200" rtl="0">
              <a:spcBef>
                <a:spcPts val="0"/>
              </a:spcBef>
              <a:spcAft>
                <a:spcPts val="200"/>
              </a:spcAft>
            </a:pPr>
            <a:r>
              <a:rPr lang="ru"/>
              <a:t>order - порядок элемента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flex-direction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450" y="1066800"/>
            <a:ext cx="3723525" cy="3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b="1" lang="ru"/>
              <a:t>row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row-reverse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column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column-reverse</a:t>
            </a:r>
            <a:br>
              <a:rPr lang="ru"/>
            </a:br>
          </a:p>
        </p:txBody>
      </p:sp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100" y="1083962"/>
            <a:ext cx="3689199" cy="36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justify-content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ru"/>
              <a:t>flex-start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flex-end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center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space-between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space-around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675" y="1317800"/>
            <a:ext cx="4424437" cy="29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align-items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ru"/>
              <a:t>flex-start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flex-end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center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baseline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stretch</a:t>
            </a:r>
            <a:br>
              <a:rPr lang="ru"/>
            </a:b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825" y="932125"/>
            <a:ext cx="3636750" cy="3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flex-flow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Первый параметр аналогичен </a:t>
            </a: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flex-direction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Второй параметр тип обертки: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nowrap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(значение по умолчанию) : блоки расположены в одну линию слева направо (в rtl справа налево)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wrap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 блоки расположены в несколько горизонтальных рядов (если не помещаются в один ряд). Они следуют друг за другом слева направо (в rtl справа налево)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wrap-reverse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: тоже что и wrap, но блоки располагаются в обратном порядке.</a:t>
            </a:r>
          </a:p>
          <a:p>
            <a:pPr lvl="0" rtl="0">
              <a:spcBef>
                <a:spcPts val="0"/>
              </a:spcBef>
              <a:buNone/>
            </a:pPr>
            <a:br>
              <a:rPr lang="ru"/>
            </a:b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align-content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ru"/>
              <a:t>flex-start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flex-end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center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space-between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space-around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stretch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575" y="161700"/>
            <a:ext cx="3321200" cy="49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Demo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https://jsfiddle.net/8wchdnfa/3/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justify-content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https://jsfiddle.net/8wchdnfa/5/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align-items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https://jsfiddle.net/8wchdnfa/6/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когда нужно несколько строк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https://jsfiddle.net/8wchdnfa/7/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align-content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https://jsfiddle.net/8wchdnfa/8/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заготовка layout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https://jsfiddle.net/8wchdnfa/9/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готовый вариант layout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https://jsfiddle.net/8wchdnfa/10/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пример с просторов интернета layout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6. JavaScript</a:t>
            </a:r>
          </a:p>
        </p:txBody>
      </p:sp>
      <p:sp>
        <p:nvSpPr>
          <p:cNvPr id="392" name="Shape 3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 лучших традициях ES5</a:t>
            </a:r>
            <a:br>
              <a:rPr lang="ru">
                <a:solidFill>
                  <a:srgbClr val="00783C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Создавался за 10 дней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700" y="1152475"/>
            <a:ext cx="4830350" cy="36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Brendan Eich (создатель языка JavaScript)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… JS был обязан «выглядеть как Java», только поменьше, быть эдаким младшим братом-тупицей для Java. Кроме того, он должен был быть написан за 10 дней, а иначе мы бы имели что-то похуже JS.… 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...10 дней на то, чтобы сделать лексер, парсер, компилятор в байткод (bytecode emitter), интерпретатор, встроенные классы и декомпилятор…</a:t>
            </a:r>
          </a:p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...Простите, времени было мало для того, чтобы сделать правильную оптимизацию хвостовой рекурсии. 10 дней почти без сна, чтобы сделать JS с чистого листа, заставить его «выглядеть как Java» (я сделал, чтобы он выглядел как C) и тайком протащить туда его спасительные фишки: first class functions и прототипы (примерно как в языке Self).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вчера (ES5)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(id, 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_classCallCheck(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id;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4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(x, y);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4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x;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4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y;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i="1"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}();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завтра (ES6 / ES2015)</a:t>
            </a:r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4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(id, 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.id = id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.move(x, y)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move 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4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 что сегодня</a:t>
            </a:r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698" y="1152475"/>
            <a:ext cx="6840200" cy="383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612" y="1365462"/>
            <a:ext cx="18002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Типы данных</a:t>
            </a: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ru"/>
              <a:t>В JavaScript есть три основных типа данных, два основных типа данных и два специальных типа данных. Итого 6 типов. Мощно? – Мощно!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ru"/>
              <a:t>Есть 5 «примитивных» типов: number, string, boolean, null, undefined и 6-й тип – объекты object.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417550" y="1940275"/>
            <a:ext cx="18600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Основные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ru" sz="1800">
                <a:solidFill>
                  <a:schemeClr val="dk2"/>
                </a:solidFill>
              </a:rPr>
              <a:t>String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ru" sz="1800">
                <a:solidFill>
                  <a:schemeClr val="dk2"/>
                </a:solidFill>
              </a:rPr>
              <a:t>Number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ru" sz="1800">
                <a:solidFill>
                  <a:schemeClr val="dk2"/>
                </a:solidFill>
              </a:rPr>
              <a:t>Boolean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2745725" y="1912475"/>
            <a:ext cx="28806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Составные (ссылочные):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lang="ru" sz="1800">
                <a:solidFill>
                  <a:schemeClr val="dk2"/>
                </a:solidFill>
              </a:rPr>
              <a:t>Object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6074350" y="1958250"/>
            <a:ext cx="22419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Специальные: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lang="ru" sz="1800">
                <a:solidFill>
                  <a:schemeClr val="dk2"/>
                </a:solidFill>
              </a:rPr>
              <a:t>null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lang="ru" sz="1800">
                <a:solidFill>
                  <a:schemeClr val="dk2"/>
                </a:solidFill>
              </a:rPr>
              <a:t>undefined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не типизирован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ru"/>
              <a:t>Нет типа для представления одиночного символа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В if ложью будут: </a:t>
            </a:r>
            <a:r>
              <a:rPr b="1" lang="ru"/>
              <a:t>‘’, 0, false, null, NaN, undefined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Мягкое с</a:t>
            </a:r>
            <a:r>
              <a:rPr lang="ru"/>
              <a:t>равнение </a:t>
            </a:r>
            <a:r>
              <a:rPr b="1" lang="ru"/>
              <a:t>false == 0, 0 == ‘0’, ‘0’ == true</a:t>
            </a:r>
            <a:r>
              <a:rPr lang="ru"/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не типизирован</a:t>
            </a:r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ru"/>
              <a:t>Нет типа для представления одиночного символа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В if ложью будут: </a:t>
            </a:r>
            <a:r>
              <a:rPr b="1" lang="ru"/>
              <a:t>‘’, 0, false, null, NaN, undefined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Мягкое сравнение </a:t>
            </a:r>
            <a:r>
              <a:rPr b="1" lang="ru"/>
              <a:t>false == 0, 0 == ‘0’, ‘0’ == true</a:t>
            </a:r>
            <a:r>
              <a:rPr lang="ru"/>
              <a:t> </a:t>
            </a:r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698" y="2306025"/>
            <a:ext cx="2842974" cy="27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pic>
        <p:nvPicPr>
          <p:cNvPr descr="65e5d4bebd1020b42efbba1b47190ea6.jp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387" y="1152475"/>
            <a:ext cx="591891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не типизирован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ru"/>
              <a:t>Нет типа для представления одиночного символа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Нет отдельного класса с плавающей запятой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В if ложью будут: </a:t>
            </a:r>
            <a:r>
              <a:rPr b="1" lang="ru"/>
              <a:t>‘’, 0, false, null, NaN, undefined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Сравнение без учета типа </a:t>
            </a:r>
            <a:r>
              <a:rPr b="1" lang="ru"/>
              <a:t>false == 0, 0 == ‘0’, ‘0’ == true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При этом </a:t>
            </a:r>
            <a:r>
              <a:rPr b="1" lang="ru"/>
              <a:t>false != undefined</a:t>
            </a:r>
            <a:r>
              <a:rPr lang="ru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Сравнение с учетом типа </a:t>
            </a:r>
            <a:r>
              <a:rPr b="1" lang="ru"/>
              <a:t>false !== 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Тонкости сложения:</a:t>
            </a:r>
            <a:r>
              <a:rPr b="1" lang="ru"/>
              <a:t> [] + {} = "[object Object]" ;  {} + [] = 0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JavaScript не типичное ООП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ru"/>
              <a:t>Быстрое создание объекта </a:t>
            </a:r>
            <a:r>
              <a:rPr b="1" lang="ru"/>
              <a:t>{ foo: ‘bar’ }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Быстрое создание массива </a:t>
            </a:r>
            <a:r>
              <a:rPr b="1" lang="ru"/>
              <a:t>[ ‘baz’ ]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Объекты не  имеют классов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Функция это объект который можно исполнить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Конструктором объекта может выступать почти любая функция, достаточно её вызвать через </a:t>
            </a:r>
            <a:r>
              <a:rPr b="1" lang="ru"/>
              <a:t>new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this </a:t>
            </a:r>
            <a:r>
              <a:rPr lang="ru"/>
              <a:t>определяется в момент исполнения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Demo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https://jsfiddle.net/8wchdnfa/11/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- примеры по js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7. ES6 (ES2015)</a:t>
            </a:r>
          </a:p>
        </p:txBody>
      </p:sp>
      <p:sp>
        <p:nvSpPr>
          <p:cNvPr id="471" name="Shape 4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Назад в будущее</a:t>
            </a:r>
            <a:br>
              <a:rPr lang="ru">
                <a:solidFill>
                  <a:srgbClr val="00783C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Переменные</a:t>
            </a:r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b="1" lang="ru"/>
              <a:t>let </a:t>
            </a:r>
            <a:r>
              <a:rPr lang="ru"/>
              <a:t>переменная которую </a:t>
            </a:r>
            <a:r>
              <a:rPr b="1" lang="ru"/>
              <a:t>можно </a:t>
            </a:r>
            <a:r>
              <a:rPr lang="ru"/>
              <a:t>переприсвоить 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"baz"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"biz"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1" i="1" lang="ru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можно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"biz"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1" i="1" lang="ru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можно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const переменная которую </a:t>
            </a:r>
            <a:r>
              <a:rPr b="1" lang="ru"/>
              <a:t>нельзя </a:t>
            </a:r>
            <a:r>
              <a:rPr lang="ru"/>
              <a:t>переприсвоить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"baz"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 = 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"biz"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1" i="1" lang="ru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нельзя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"biz"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1" i="1" lang="ru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можно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Сравнения</a:t>
            </a:r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162" y="1326825"/>
            <a:ext cx="14382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162" y="3083725"/>
            <a:ext cx="14382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987" y="2208200"/>
            <a:ext cx="13049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Деструкторы</a:t>
            </a:r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311700" y="1152475"/>
            <a:ext cx="4180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lhs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rhs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= getASTNode();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getASTNode();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.op;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lhs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.lhs;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rhs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.rhs;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475" y="1057275"/>
            <a:ext cx="19050" cy="440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97" name="Shape 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197" y="3406737"/>
            <a:ext cx="1371125" cy="9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 rot="5400000">
            <a:off x="4332025" y="3431012"/>
            <a:ext cx="1476000" cy="901800"/>
          </a:xfrm>
          <a:prstGeom prst="triangle">
            <a:avLst>
              <a:gd fmla="val 50000" name="adj"/>
            </a:avLst>
          </a:prstGeom>
          <a:solidFill>
            <a:srgbClr val="F5DA5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Анонимные стрелочные функции</a:t>
            </a:r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311700" y="1152475"/>
            <a:ext cx="4404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odds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 =&gt; v +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pairs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 =&gt; (</a:t>
            </a:r>
          </a:p>
          <a:p>
            <a:pPr indent="-69850" lvl="0" marL="45720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v, 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v +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-69850" lvl="0" mar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((v, i) =&gt; v + i)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E4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Стрелочные функции сохраняют this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odds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 +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pairs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v, 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v +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evens.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(v, i)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 + i;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" sz="1800">
                <a:solidFill>
                  <a:srgbClr val="000000"/>
                </a:solidFill>
              </a:rPr>
              <a:t>Анонимные не сохраняют this</a:t>
            </a:r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475" y="1057275"/>
            <a:ext cx="19050" cy="440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Классы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311700" y="1152475"/>
            <a:ext cx="3248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(id, 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id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(x, y)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x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y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  <a:highlight>
                <a:srgbClr val="F0F8FF"/>
              </a:highlight>
            </a:endParaRP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3629875" y="1152475"/>
            <a:ext cx="5290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(id, x, 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_classCallCheck(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id;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(x, y);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move(x, 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x;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y;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}();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  <a:highlight>
                <a:srgbClr val="F0F8FF"/>
              </a:highlight>
            </a:endParaRP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75" y="1057275"/>
            <a:ext cx="19050" cy="440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Многоточие</a:t>
            </a:r>
          </a:p>
        </p:txBody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other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...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[ 1, 2, "hello", true, 7 ]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...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===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"foo"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chars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...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 "f", "o", "o" 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 txBox="1"/>
          <p:nvPr>
            <p:ph idx="2" type="body"/>
          </p:nvPr>
        </p:nvSpPr>
        <p:spPr>
          <a:xfrm>
            <a:off x="4043325" y="1152475"/>
            <a:ext cx="5237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other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                 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[ 1, 2, "hello", true, 7 ]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[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===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chars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 "f", "o", "o" 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75" y="981075"/>
            <a:ext cx="19050" cy="440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Почему подвиг?</a:t>
            </a:r>
          </a:p>
        </p:txBody>
      </p:sp>
      <p:pic>
        <p:nvPicPr>
          <p:cNvPr descr="original.jp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25" y="1153681"/>
            <a:ext cx="6551699" cy="391356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1236925" y="1083650"/>
            <a:ext cx="6551700" cy="377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ru" sz="3000">
                <a:solidFill>
                  <a:srgbClr val="FFFFFF"/>
                </a:solidFill>
              </a:rPr>
              <a:t>НЕЛЬЗЯ ТАК ПРОСТО ВЗЯТЬ И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b="1" lang="ru" sz="3000">
                <a:solidFill>
                  <a:srgbClr val="FFFFFF"/>
                </a:solidFill>
              </a:rPr>
              <a:t>ИЗУЧИТЬ FRONTEND</a:t>
            </a:r>
            <a:r>
              <a:rPr b="1" lang="ru" sz="3000">
                <a:solidFill>
                  <a:srgbClr val="FFFFFF"/>
                </a:solidFill>
              </a:rPr>
              <a:t>                    </a:t>
            </a:r>
            <a:r>
              <a:rPr b="1" lang="ru" sz="3000">
                <a:solidFill>
                  <a:srgbClr val="FFFFFF"/>
                </a:solidFill>
              </a:rPr>
              <a:t>ЗА 3 ЛЕКЦИИ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Demo</a:t>
            </a:r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3377B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Отладка</a:t>
            </a:r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ru"/>
              <a:t>alert(&lt;строка&gt;) </a:t>
            </a:r>
            <a:r>
              <a:rPr lang="ru"/>
              <a:t>- останавливает исполнение кода и показывает строку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ru"/>
              <a:t>console.log(&lt;данные&gt;)</a:t>
            </a:r>
            <a:r>
              <a:rPr lang="ru"/>
              <a:t> - не останавливает исполнение выводит в консоль браузера</a:t>
            </a:r>
          </a:p>
          <a:p>
            <a:pPr indent="-228600" lvl="0" marL="457200">
              <a:spcBef>
                <a:spcPts val="0"/>
              </a:spcBef>
            </a:pPr>
            <a:r>
              <a:rPr b="1" lang="ru"/>
              <a:t>debugger </a:t>
            </a:r>
            <a:r>
              <a:rPr lang="ru"/>
              <a:t>- аналог breakpoint при достижении браузер переходит в режим пошаговой отладки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Среда</a:t>
            </a:r>
          </a:p>
        </p:txBody>
      </p:sp>
      <p:sp>
        <p:nvSpPr>
          <p:cNvPr id="541" name="Shape 5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 понедельник?</a:t>
            </a:r>
            <a:br>
              <a:rPr lang="ru">
                <a:solidFill>
                  <a:srgbClr val="00783C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783C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Инструменты</a:t>
            </a:r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Y.браузер – 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бразер с хорошим режимом отладки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NodeJS - 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серверный js для запуска инструментов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</a:pPr>
            <a:r>
              <a:rPr b="1"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Npm – </a:t>
            </a:r>
            <a:r>
              <a:rPr lang="ru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пакетный менеджер для библиотек и инструментов разработки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Инструменты</a:t>
            </a:r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node.js </a:t>
            </a:r>
            <a:r>
              <a:rPr lang="ru">
                <a:solidFill>
                  <a:schemeClr val="dk1"/>
                </a:solidFill>
              </a:rPr>
              <a:t>Необходимо скачать node.exe с сайта: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ru" u="sng">
                <a:solidFill>
                  <a:schemeClr val="accent5"/>
                </a:solidFill>
                <a:hlinkClick r:id="rId4"/>
              </a:rPr>
              <a:t>http://nodejs.org/dist/latest/win-x64/</a:t>
            </a:r>
            <a:r>
              <a:rPr lang="ru">
                <a:solidFill>
                  <a:schemeClr val="dk1"/>
                </a:solidFill>
              </a:rPr>
              <a:t> (для 64-битной сборки)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 распаковать в локальную папку, например: C:\Users\OUT-Surname-NP\node\</a:t>
            </a:r>
          </a:p>
          <a:p>
            <a:pPr lvl="0" rtl="0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npm </a:t>
            </a:r>
            <a:r>
              <a:rPr lang="ru">
                <a:solidFill>
                  <a:schemeClr val="dk1"/>
                </a:solidFill>
              </a:rPr>
              <a:t>Зайти на сайт</a:t>
            </a:r>
            <a:r>
              <a:rPr lang="ru">
                <a:solidFill>
                  <a:schemeClr val="dk1"/>
                </a:solidFill>
                <a:hlinkClick r:id="rId5"/>
              </a:rPr>
              <a:t> </a:t>
            </a:r>
            <a:r>
              <a:rPr lang="ru" u="sng">
                <a:solidFill>
                  <a:schemeClr val="accent5"/>
                </a:solidFill>
                <a:hlinkClick r:id="rId6"/>
              </a:rPr>
              <a:t>https://github.com/npm/npm/releases</a:t>
            </a:r>
            <a:r>
              <a:rPr lang="ru">
                <a:solidFill>
                  <a:schemeClr val="dk1"/>
                </a:solidFill>
              </a:rPr>
              <a:t>, скачать актуальную версию в виде zip-архива и распаковать в локальную папку, например: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C:\Users\OUT-Surname-NP\npm-3.10.7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Browser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7"/>
              </a:rPr>
              <a:t>https://www.google.ru/chrome/browser/desktop/index.html?standalone=1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Инструменты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 того, как все нужные пакеты распакованы в локальную папку, необходимо добавить папки, содержащие их exe в локальную переменную PATH. Для этого: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Пуск –&gt; Выполнить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rundll32 sysdm.cpl,EditEnvironmentVariables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Переменные среды пользователя для … (username)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Изменить PATH (или создать, если ее нет)</a:t>
            </a:r>
          </a:p>
          <a:p>
            <a:pPr indent="-228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·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ru">
                <a:solidFill>
                  <a:schemeClr val="dk1"/>
                </a:solidFill>
              </a:rPr>
              <a:t>В качестве значения через точку с запятой указать папки с node, npm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C:\Users\OUT-Surname-NP\node;C:\Users\OUT-Surname-NP\npm-3.10.7\bin;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Терминология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Широко известен спор между Платоном и Диогеном. "Человек, - сказал Платон, - это двуногое животное без перьев". Тогда Диоген ощипал петуха и со словами: "Вот твой человек", - поставил его перед Платоном. Пришлось Платону сделать уточнение: "Двуногое животное без перьев и имеющее ногти".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Челове́к разу́мный — вид рода Люди (Homo) из семейства гоминид в отряде приматов.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Пора пристегнуть ремни</a:t>
            </a:r>
          </a:p>
        </p:txBody>
      </p:sp>
      <p:pic>
        <p:nvPicPr>
          <p:cNvPr descr="1455961153-fc5725ce14024a78aa117c28508109d9.gif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97000"/>
            <a:ext cx="3856000" cy="3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